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68" r:id="rId4"/>
    <p:sldId id="261" r:id="rId5"/>
    <p:sldId id="262" r:id="rId6"/>
    <p:sldId id="266" r:id="rId7"/>
    <p:sldId id="267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349A727-309B-99D1-4D52-8C3EBF50E71B}" name="Gabriel, Alexis, ACBH" initials="GA" userId="S::alexis.gabriel@acgov.org::005bd255-c6e7-45e7-ad1f-1c0aaea73c70" providerId="AD"/>
  <p188:author id="{AE8743A6-92C0-B2A3-ADC5-EDF10B9A6D43}" name="Guest User" initials="GU" userId="S::urn:spo:anon#54d512abe3b6288fdc9c15632f0baace2defbf6267f1cdaa56a1a4b1a97bd3f6::" providerId="AD"/>
  <p188:author id="{60BF29C6-6189-5DE9-5D47-F3B73EFA6238}" name="MacMillan, Tom, ACBH" initials="TM" userId="S::Tom.Macmillan@acgov.org::23ef0d43-614a-4af8-9a24-5ef0508052b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F27B28-CCF8-08B4-BE2C-5A50555A8748}" v="4" dt="2023-11-07T23:07:58.081"/>
    <p1510:client id="{C4362ED8-139E-5F56-7BAF-55D86C50F5C5}" v="1021" dt="2023-11-07T20:40:23.716"/>
    <p1510:client id="{D3D75C02-3146-4385-967B-8236284828FE}" v="513" dt="2023-11-07T22:34:06.581"/>
    <p1510:client id="{DA9224E8-8CBC-8BA4-86C9-E84BAB3FD2BC}" v="994" dt="2023-11-07T17:27:15.682"/>
    <p1510:client id="{E2EA0764-D52D-B3FF-D1B6-838467386C55}" v="5" dt="2023-11-07T19:49:03.427"/>
    <p1510:client id="{FB8B56F9-694C-11E4-23A1-114E1837CE9D}" v="12" dt="2023-11-07T17:52:32.9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microsoft.com/office/2018/10/relationships/authors" Target="authors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47637-CAD6-E8AE-D0C1-7B9F101458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A92822-63AC-53AB-6C97-28359E08D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F0599-07DF-64C6-3052-93080679B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4CD25-1191-44EF-A4D3-C7A15420316D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F1703-03CC-F99E-1E91-59ED999F4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5660E-3BE7-77E8-7F60-9B83A03BF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A39B-BB9F-412C-8446-76A0A0B71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88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27D98-E5A7-224F-7023-480A28B89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913F46-6CB7-E837-B0A9-8940EB746E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925F6-9803-9191-4A5C-DAFEE17FF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4CD25-1191-44EF-A4D3-C7A15420316D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4C22F-46E5-2B7D-3BF3-AC758DD10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7A65D-5BC6-C090-E5F3-44CF9E9D6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A39B-BB9F-412C-8446-76A0A0B71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1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41B57D-6429-775F-67BE-2C9423B93A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DC895D-9C57-FA35-6F94-262A5C504F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4E2EC-A383-7B00-1DE7-555931826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4CD25-1191-44EF-A4D3-C7A15420316D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909BD-F37F-BE65-7E8A-838BE27EC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02AF0-91B3-A463-23D6-E08E930DC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A39B-BB9F-412C-8446-76A0A0B71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1BB06-1E20-CAA5-E8FC-52B28EEF0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58472-3ACB-B41A-3A00-7EB61AEE1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9BB5F-D2E6-F8E1-D52A-CD46CDFF5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4CD25-1191-44EF-A4D3-C7A15420316D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1988C-FBBE-EB79-44F0-480CD8825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71E08-DCC2-11D1-B3CA-B1424BEB0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A39B-BB9F-412C-8446-76A0A0B71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46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563A-AF73-D3D4-0791-0C13736AC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F41406-3F41-21A9-B2F5-057A44E57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67DF3-A49B-7BC9-7AA7-06BA3C296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4CD25-1191-44EF-A4D3-C7A15420316D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5F079D-F4B4-FFAF-459A-09B20E992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6AF7A-EDC0-0F57-9F77-E1CF6B72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A39B-BB9F-412C-8446-76A0A0B71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06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4FA18-300C-0215-350C-D4A67E9F2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8F125-A668-72D4-EF87-6CA107B885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F61F6-B1FB-9E69-C84E-51CBBB720A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E54B81-951B-D8D4-BBB0-171FD0392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4CD25-1191-44EF-A4D3-C7A15420316D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F77FF0-4B50-2EF0-A91B-984E0FA15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AF128C-6A29-DB04-B836-DF32CB2CE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A39B-BB9F-412C-8446-76A0A0B71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435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CE9E5-3872-77E9-59CA-E8ED92849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26BBC-5FC5-9BDA-DF46-29181E5D27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623173-11B3-239F-5596-F3AF0EAF36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278E79-B43B-476C-3A89-E15BEB2C93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3243EE-7D22-4705-F672-8328318D8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F59E27-407B-F1B7-3180-2B2D44ACE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4CD25-1191-44EF-A4D3-C7A15420316D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906C72-C2F8-1099-251A-8E48115F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E23933-1FFC-D7BA-80AC-DCA847D95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A39B-BB9F-412C-8446-76A0A0B71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03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49BE1-AFF0-C34C-9104-F87E0727B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53E9B6-B789-6A13-7DD3-B638A5C48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4CD25-1191-44EF-A4D3-C7A15420316D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AD26DD-C255-4557-431C-CBBD0FE78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D6407E-65A8-9236-1E89-829E0FDAD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A39B-BB9F-412C-8446-76A0A0B71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075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3625AA-31CB-8604-A994-F2C3532EF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4CD25-1191-44EF-A4D3-C7A15420316D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2CA4BB-BE6E-C9F6-5AB3-CC80CEEFD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A02BF8-4888-C375-5B25-F08C92EC8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A39B-BB9F-412C-8446-76A0A0B71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927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AF156-B704-FD53-58B5-120D19D55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B5B1E-4607-6E77-F725-20C1B17A9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9B6BF8-BEC1-3C7D-81E7-85BA76FC00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566B89-73B9-8C29-B9C3-FA1140BD9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4CD25-1191-44EF-A4D3-C7A15420316D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CFCF6C-D933-C32F-3B6D-50B06B52F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906AC4-E8BD-5D32-796C-0A90ED226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A39B-BB9F-412C-8446-76A0A0B71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20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247B7-7583-51AC-AFED-60F78279B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83A9D8-9A0E-332A-5CA6-4BCC3E8101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F46835-3592-DB4E-C73B-33F6F924E1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37324-2EEE-8E4E-0720-20DE5A45A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4CD25-1191-44EF-A4D3-C7A15420316D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400A49-9BF0-AA4A-8502-5C8A1C14F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811CDA-7E16-2774-1482-822CA21B6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A39B-BB9F-412C-8446-76A0A0B71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88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0A0A2E-F72F-91E1-E83C-8DFFEEC27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5C3491-F64B-ED0E-7373-5E7A535A0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1B5E3-8709-CB09-7D0C-9EE40918CF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4CD25-1191-44EF-A4D3-C7A15420316D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367DD3-E6AD-A66A-C9F0-6FD928FF3A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96A99-90D3-4FF8-AE56-F3909F5FB9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5A39B-BB9F-412C-8446-76A0A0B71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9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bhcsproviders.acgov.org/providers/smartcare/docs/SmartCare%20and%20Payment%20Reform%20Quick%20Reference%20Guide%207.10.23.pdf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s://view.officeapps.live.com/op/view.aspx?src=https%3A%2F%2Fbhcsproviders.acgov.org%2Fproviders%2FSmartCare%2Fdocs%2FSCProviderFAQ_Troubleshooting.docx&amp;wdOrigin=BROWSELINK" TargetMode="External"/><Relationship Id="rId2" Type="http://schemas.openxmlformats.org/officeDocument/2006/relationships/hyperlink" Target="https://www.acbhcs.org/providers/Smartcare/Smartcare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acbhcs.org/providers/QA/memos/2023/Payment-Reform-QRG.pdf" TargetMode="External"/><Relationship Id="rId5" Type="http://schemas.openxmlformats.org/officeDocument/2006/relationships/hyperlink" Target="mailto:ACBHSmartCare@acgov.org" TargetMode="External"/><Relationship Id="rId4" Type="http://schemas.openxmlformats.org/officeDocument/2006/relationships/hyperlink" Target="https://bhcsproviders.acgov.org/providers/Smartcare/Smartcare.ht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CBHSmartCare@acgov.org" TargetMode="External"/><Relationship Id="rId2" Type="http://schemas.openxmlformats.org/officeDocument/2006/relationships/hyperlink" Target="mailto:HIS@acgov.or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D272E-B7E2-D4F5-7297-13ED49C9F1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SmartCare Project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99416A-C2C3-E2EF-34AA-470A567277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November 8, 2023</a:t>
            </a:r>
          </a:p>
        </p:txBody>
      </p:sp>
      <p:pic>
        <p:nvPicPr>
          <p:cNvPr id="4" name="Picture 2" descr="A picture containing bottle, indoor&#10;&#10;Description automatically generated">
            <a:extLst>
              <a:ext uri="{FF2B5EF4-FFF2-40B4-BE49-F238E27FC236}">
                <a16:creationId xmlns:a16="http://schemas.microsoft.com/office/drawing/2014/main" id="{F8AA276D-4B6F-8B24-D092-6DD03FDD5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7714" y="189385"/>
            <a:ext cx="184785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569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874C0A-8FA1-7C71-7BE4-94E6931A239C}"/>
              </a:ext>
            </a:extLst>
          </p:cNvPr>
          <p:cNvSpPr txBox="1"/>
          <p:nvPr/>
        </p:nvSpPr>
        <p:spPr>
          <a:xfrm>
            <a:off x="76019" y="169682"/>
            <a:ext cx="95871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bg1">
                    <a:lumMod val="65000"/>
                  </a:schemeClr>
                </a:solidFill>
              </a:rPr>
              <a:t>SmartCare implementation update November 8th, 2023.</a:t>
            </a:r>
          </a:p>
          <a:p>
            <a:pPr algn="ctr"/>
            <a:r>
              <a:rPr lang="en-US" sz="3200" u="sng">
                <a:solidFill>
                  <a:schemeClr val="bg1">
                    <a:lumMod val="65000"/>
                  </a:schemeClr>
                </a:solidFill>
              </a:rPr>
              <a:t>How did we get here?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2DACEF-5271-1C0D-A5ED-369251213DF7}"/>
              </a:ext>
            </a:extLst>
          </p:cNvPr>
          <p:cNvSpPr txBox="1"/>
          <p:nvPr/>
        </p:nvSpPr>
        <p:spPr>
          <a:xfrm>
            <a:off x="393948" y="2547961"/>
            <a:ext cx="11307841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/>
              <a:t>Why did ACBH move from </a:t>
            </a:r>
            <a:r>
              <a:rPr lang="en-US" b="1" err="1"/>
              <a:t>InSyst</a:t>
            </a:r>
            <a:r>
              <a:rPr lang="en-US" b="1"/>
              <a:t> and </a:t>
            </a:r>
            <a:r>
              <a:rPr lang="en-US" b="1">
                <a:solidFill>
                  <a:srgbClr val="000000"/>
                </a:solidFill>
              </a:rPr>
              <a:t>How</a:t>
            </a:r>
            <a:r>
              <a:rPr lang="en-US" b="1"/>
              <a:t> did we get to this point?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err="1"/>
              <a:t>InSyst</a:t>
            </a:r>
            <a:r>
              <a:rPr lang="en-US"/>
              <a:t> was sold to a vendor who discontinued the product.</a:t>
            </a:r>
            <a:endParaRPr lang="en-US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ACBH used </a:t>
            </a:r>
            <a:r>
              <a:rPr lang="en-US" err="1"/>
              <a:t>InSyst</a:t>
            </a:r>
            <a:r>
              <a:rPr lang="en-US"/>
              <a:t> for over 20 years during which it was continuously customized to meet ACBH business needs.</a:t>
            </a:r>
            <a:endParaRPr lang="en-US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ACBH initiated an RFP process concluding with the selection of Streamline’s SmartCare product.</a:t>
            </a:r>
            <a:endParaRPr lang="en-US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To equal the </a:t>
            </a:r>
            <a:r>
              <a:rPr lang="en-US" err="1"/>
              <a:t>InSyst</a:t>
            </a:r>
            <a:r>
              <a:rPr lang="en-US"/>
              <a:t> functionality, Streamline agreed to ~200+ SmartCare customizations and,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cs typeface="Calibri"/>
              </a:rPr>
              <a:t>We are still working to realize the agreed to customizations.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6B988C-7F23-D790-DB9D-425727401D0A}"/>
              </a:ext>
            </a:extLst>
          </p:cNvPr>
          <p:cNvSpPr txBox="1"/>
          <p:nvPr/>
        </p:nvSpPr>
        <p:spPr>
          <a:xfrm>
            <a:off x="442077" y="4640647"/>
            <a:ext cx="11307841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/>
              <a:t>Who is Streamline and why did we not go live back in July of 2023?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ACBH selected Streamline in June of 2021 as “The California County Early Adopter of SmartCare” so,</a:t>
            </a:r>
            <a:endParaRPr lang="en-US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As a result, ACBH elected to not participate in the CALMHSA</a:t>
            </a:r>
            <a:r>
              <a:rPr lang="en-US" b="1">
                <a:solidFill>
                  <a:srgbClr val="0070C0"/>
                </a:solidFill>
              </a:rPr>
              <a:t> </a:t>
            </a:r>
            <a:r>
              <a:rPr lang="en-US"/>
              <a:t>SmartCare build and deployment because of.</a:t>
            </a:r>
            <a:endParaRPr lang="en-US" b="1">
              <a:solidFill>
                <a:srgbClr val="0070C0"/>
              </a:solidFill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Back in 2021 SmartCare did not have the functionality required to be compliant with the California market.</a:t>
            </a:r>
            <a:endParaRPr lang="en-US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Since June of 2021 Streamline experienced rapid growth largely due to its California market penetration.</a:t>
            </a:r>
            <a:endParaRPr lang="en-US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Initially Streamline was a start-up funded by Gauge Capital and is now in round 3 or fund III.</a:t>
            </a:r>
            <a:endParaRPr lang="en-US">
              <a:cs typeface="Calibri"/>
            </a:endParaRPr>
          </a:p>
        </p:txBody>
      </p:sp>
      <p:pic>
        <p:nvPicPr>
          <p:cNvPr id="7" name="Picture 2" descr="A picture containing bottle, indoor&#10;&#10;Description automatically generated">
            <a:extLst>
              <a:ext uri="{FF2B5EF4-FFF2-40B4-BE49-F238E27FC236}">
                <a16:creationId xmlns:a16="http://schemas.microsoft.com/office/drawing/2014/main" id="{09A65A46-816F-E326-03ED-91F7889A89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7714" y="189385"/>
            <a:ext cx="184785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4BC8E84-CF7B-07CA-EAD9-BF09EF29E972}"/>
              </a:ext>
            </a:extLst>
          </p:cNvPr>
          <p:cNvSpPr txBox="1"/>
          <p:nvPr/>
        </p:nvSpPr>
        <p:spPr>
          <a:xfrm>
            <a:off x="442075" y="1490538"/>
            <a:ext cx="11307841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/>
              <a:t>This is taking far longer than any of us expected!  Our goal was to be fully live in July of 2023.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Several SmartCare technical challenges continue to cause delays with the vendor.</a:t>
            </a:r>
            <a:endParaRPr lang="en-US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The delays have impacted ACBH resource availability further constraining the SmartCare project timeline.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1988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874C0A-8FA1-7C71-7BE4-94E6931A239C}"/>
              </a:ext>
            </a:extLst>
          </p:cNvPr>
          <p:cNvSpPr txBox="1"/>
          <p:nvPr/>
        </p:nvSpPr>
        <p:spPr>
          <a:xfrm>
            <a:off x="76019" y="169682"/>
            <a:ext cx="95871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bg1">
                    <a:lumMod val="65000"/>
                  </a:schemeClr>
                </a:solidFill>
              </a:rPr>
              <a:t>SmartCare implementation update November 8th, 2023.</a:t>
            </a:r>
          </a:p>
          <a:p>
            <a:pPr algn="ctr"/>
            <a:r>
              <a:rPr lang="en-US" sz="3200" u="sng">
                <a:solidFill>
                  <a:schemeClr val="bg1">
                    <a:lumMod val="65000"/>
                  </a:schemeClr>
                </a:solidFill>
              </a:rPr>
              <a:t>Next steps and path forward!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2DACEF-5271-1C0D-A5ED-369251213DF7}"/>
              </a:ext>
            </a:extLst>
          </p:cNvPr>
          <p:cNvSpPr txBox="1"/>
          <p:nvPr/>
        </p:nvSpPr>
        <p:spPr>
          <a:xfrm>
            <a:off x="502018" y="2032677"/>
            <a:ext cx="11307841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b="1"/>
          </a:p>
          <a:p>
            <a:r>
              <a:rPr lang="en-US" b="1"/>
              <a:t>Service Entry go live is targeted for January 2024.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Initial go live will not have complete set of functionality, some customizations being built by Streamline.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solidFill>
                <a:srgbClr val="7030A0"/>
              </a:solidFill>
              <a:cs typeface="Calibri"/>
            </a:endParaRPr>
          </a:p>
        </p:txBody>
      </p:sp>
      <p:pic>
        <p:nvPicPr>
          <p:cNvPr id="7" name="Picture 2" descr="A picture containing bottle, indoor&#10;&#10;Description automatically generated">
            <a:extLst>
              <a:ext uri="{FF2B5EF4-FFF2-40B4-BE49-F238E27FC236}">
                <a16:creationId xmlns:a16="http://schemas.microsoft.com/office/drawing/2014/main" id="{09A65A46-816F-E326-03ED-91F7889A89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7714" y="189385"/>
            <a:ext cx="184785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5447A4A-C30C-426B-E935-B53F0B75683D}"/>
              </a:ext>
            </a:extLst>
          </p:cNvPr>
          <p:cNvSpPr txBox="1"/>
          <p:nvPr/>
        </p:nvSpPr>
        <p:spPr>
          <a:xfrm>
            <a:off x="445869" y="3624995"/>
            <a:ext cx="11307841" cy="17081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/>
              <a:t>ACBH expects to be rolling out SmartCare functionality and improvements throughout 2024. </a:t>
            </a:r>
            <a:endParaRPr lang="en-US"/>
          </a:p>
          <a:p>
            <a:pPr marL="285750" indent="-285750">
              <a:buFont typeface="Arial,Sans-Serif"/>
              <a:buChar char="•"/>
            </a:pPr>
            <a:r>
              <a:rPr lang="en-US" sz="1700">
                <a:cs typeface="Calibri" panose="020F0502020204030204"/>
              </a:rPr>
              <a:t>Improvements on Batch Service Entry screen.</a:t>
            </a:r>
          </a:p>
          <a:p>
            <a:pPr marL="285750" indent="-285750">
              <a:buFont typeface="Arial,Sans-Serif"/>
              <a:buChar char="•"/>
            </a:pPr>
            <a:r>
              <a:rPr lang="en-US" sz="1700">
                <a:cs typeface="Calibri" panose="020F0502020204030204"/>
              </a:rPr>
              <a:t>Developing a Weekly Service Entry screen.</a:t>
            </a:r>
            <a:endParaRPr lang="en-US"/>
          </a:p>
          <a:p>
            <a:pPr marL="285750" indent="-285750">
              <a:buFont typeface="Arial,Sans-Serif"/>
              <a:buChar char="•"/>
            </a:pPr>
            <a:r>
              <a:rPr lang="en-US">
                <a:cs typeface="Calibri" panose="020F0502020204030204"/>
              </a:rPr>
              <a:t>Implementing a Service Upload process, likely will pilot the process in 2024.</a:t>
            </a:r>
          </a:p>
          <a:p>
            <a:pPr marL="285750" indent="-285750">
              <a:buFont typeface="Arial,Sans-Serif"/>
              <a:buChar char="•"/>
            </a:pPr>
            <a:r>
              <a:rPr lang="en-US" sz="1700">
                <a:cs typeface="Calibri" panose="020F0502020204030204"/>
              </a:rPr>
              <a:t>We are planning on a continues enhancement release cycle in 2024 – 2025.</a:t>
            </a:r>
          </a:p>
          <a:p>
            <a:endParaRPr lang="en-US">
              <a:cs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A345AC-7156-0CD5-A5FB-F696DFD84E53}"/>
              </a:ext>
            </a:extLst>
          </p:cNvPr>
          <p:cNvSpPr txBox="1"/>
          <p:nvPr/>
        </p:nvSpPr>
        <p:spPr>
          <a:xfrm>
            <a:off x="445869" y="1415056"/>
            <a:ext cx="11307841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/>
              <a:t>This has not been the journey we planned; we are committed to getting back to normal operations.</a:t>
            </a:r>
            <a:endParaRPr lang="en-US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3593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874C0A-8FA1-7C71-7BE4-94E6931A239C}"/>
              </a:ext>
            </a:extLst>
          </p:cNvPr>
          <p:cNvSpPr txBox="1"/>
          <p:nvPr/>
        </p:nvSpPr>
        <p:spPr>
          <a:xfrm>
            <a:off x="76019" y="169682"/>
            <a:ext cx="9587174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>
                <a:solidFill>
                  <a:schemeClr val="bg1">
                    <a:lumMod val="65000"/>
                  </a:schemeClr>
                </a:solidFill>
              </a:rPr>
              <a:t>Resources available to support you with the</a:t>
            </a:r>
            <a:endParaRPr lang="en-US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3200">
                <a:solidFill>
                  <a:schemeClr val="bg1">
                    <a:lumMod val="65000"/>
                  </a:schemeClr>
                </a:solidFill>
              </a:rPr>
              <a:t>SmartCare Transition</a:t>
            </a:r>
            <a:endParaRPr lang="en-US">
              <a:solidFill>
                <a:schemeClr val="bg1">
                  <a:lumMod val="65000"/>
                </a:schemeClr>
              </a:solidFill>
              <a:ea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2DACEF-5271-1C0D-A5ED-369251213DF7}"/>
              </a:ext>
            </a:extLst>
          </p:cNvPr>
          <p:cNvSpPr txBox="1"/>
          <p:nvPr/>
        </p:nvSpPr>
        <p:spPr>
          <a:xfrm>
            <a:off x="461913" y="1382971"/>
            <a:ext cx="11307841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>
                <a:ea typeface="Calibri"/>
                <a:cs typeface="Calibri"/>
              </a:rPr>
              <a:t>Go to the SmartCare Webpage </a:t>
            </a:r>
            <a:endParaRPr lang="en-US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ea typeface="+mn-lt"/>
                <a:cs typeface="+mn-lt"/>
              </a:rPr>
              <a:t>For SmartCare updates, training dates, Office Hours and links, key forms, manuals, and training videos, go to: </a:t>
            </a:r>
            <a:r>
              <a:rPr lang="en-US" u="sng">
                <a:ea typeface="+mn-lt"/>
                <a:cs typeface="+mn-lt"/>
                <a:hlinkClick r:id="rId2"/>
              </a:rPr>
              <a:t>SmartCare Site</a:t>
            </a:r>
            <a:r>
              <a:rPr lang="en-US" u="sng">
                <a:ea typeface="+mn-lt"/>
                <a:cs typeface="+mn-lt"/>
              </a:rPr>
              <a:t>.</a:t>
            </a:r>
            <a:endParaRPr lang="en-US">
              <a:ea typeface="+mn-lt"/>
              <a:cs typeface="+mn-lt"/>
            </a:endParaRPr>
          </a:p>
        </p:txBody>
      </p:sp>
      <p:pic>
        <p:nvPicPr>
          <p:cNvPr id="7" name="Picture 2" descr="A picture containing bottle, indoor&#10;&#10;Description automatically generated">
            <a:extLst>
              <a:ext uri="{FF2B5EF4-FFF2-40B4-BE49-F238E27FC236}">
                <a16:creationId xmlns:a16="http://schemas.microsoft.com/office/drawing/2014/main" id="{09A65A46-816F-E326-03ED-91F7889A89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7714" y="189385"/>
            <a:ext cx="184785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0B11FAA-D63F-DD56-9678-EEA42AA780B8}"/>
              </a:ext>
            </a:extLst>
          </p:cNvPr>
          <p:cNvSpPr txBox="1"/>
          <p:nvPr/>
        </p:nvSpPr>
        <p:spPr>
          <a:xfrm>
            <a:off x="440598" y="2422062"/>
            <a:ext cx="11307841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>
                <a:ea typeface="Calibri"/>
                <a:cs typeface="Calibri"/>
              </a:rPr>
              <a:t>Office Hours &amp; Support Staff</a:t>
            </a:r>
            <a:endParaRPr lang="en-US" b="1"/>
          </a:p>
          <a:p>
            <a:pPr marL="285750" indent="-285750"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ACBH has Office Hours for MHS and SUD Providers multiple times a week to provide direct assistance to troubleshoot issues and answer questions</a:t>
            </a:r>
            <a:r>
              <a:rPr lang="en-US">
                <a:solidFill>
                  <a:srgbClr val="7030A0"/>
                </a:solidFill>
                <a:ea typeface="+mn-lt"/>
                <a:cs typeface="+mn-lt"/>
              </a:rPr>
              <a:t>. </a:t>
            </a:r>
            <a:r>
              <a:rPr lang="en-US">
                <a:solidFill>
                  <a:srgbClr val="7030A0"/>
                </a:solidFill>
                <a:ea typeface="+mn-lt"/>
                <a:cs typeface="+mn-lt"/>
                <a:hlinkClick r:id="rId4"/>
              </a:rPr>
              <a:t>Registration</a:t>
            </a:r>
            <a:r>
              <a:rPr lang="en-US">
                <a:solidFill>
                  <a:srgbClr val="7030A0"/>
                </a:solidFill>
                <a:ea typeface="+mn-lt"/>
                <a:cs typeface="+mn-lt"/>
              </a:rPr>
              <a:t> </a:t>
            </a:r>
            <a:r>
              <a:rPr lang="en-US">
                <a:ea typeface="+mn-lt"/>
                <a:cs typeface="+mn-lt"/>
              </a:rPr>
              <a:t>is required.</a:t>
            </a:r>
            <a:endParaRPr lang="en-US" b="1">
              <a:ea typeface="+mn-lt"/>
              <a:cs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ea typeface="+mn-lt"/>
                <a:cs typeface="+mn-lt"/>
              </a:rPr>
              <a:t>If you have any questions on training or need additional information on any aspect of the implementation process, please feel free to reach out to the SmartCare implementation team at </a:t>
            </a:r>
            <a:r>
              <a:rPr lang="en-US">
                <a:ea typeface="+mn-lt"/>
                <a:cs typeface="+mn-lt"/>
                <a:hlinkClick r:id="rId5"/>
              </a:rPr>
              <a:t>ACBHSmartCare@acgov.org.</a:t>
            </a:r>
            <a:endParaRPr lang="en-US">
              <a:ea typeface="+mn-lt"/>
              <a:cs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612135-680F-81CA-40C6-F9FB02B50EF0}"/>
              </a:ext>
            </a:extLst>
          </p:cNvPr>
          <p:cNvSpPr txBox="1"/>
          <p:nvPr/>
        </p:nvSpPr>
        <p:spPr>
          <a:xfrm>
            <a:off x="461913" y="4016395"/>
            <a:ext cx="11307841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>
                <a:ea typeface="Calibri"/>
                <a:cs typeface="Calibri"/>
              </a:rPr>
              <a:t>Attend or View a Training </a:t>
            </a:r>
            <a:endParaRPr lang="en-US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ea typeface="+mn-lt"/>
                <a:cs typeface="+mn-lt"/>
              </a:rPr>
              <a:t>SmartCare offers training sessions every week for Mental Health Services (MHS) and Substance Use Disorder (SUD) across October and November 2023. These trainings will focus on registration and enrollment.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0C7E0E-67ED-C9E6-C60C-6E82B80ACE0D}"/>
              </a:ext>
            </a:extLst>
          </p:cNvPr>
          <p:cNvSpPr txBox="1"/>
          <p:nvPr/>
        </p:nvSpPr>
        <p:spPr>
          <a:xfrm>
            <a:off x="458886" y="5064784"/>
            <a:ext cx="11307841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>
                <a:ea typeface="Calibri"/>
                <a:cs typeface="Calibri"/>
              </a:rPr>
              <a:t>Additional Resources</a:t>
            </a:r>
            <a:endParaRPr lang="en-US"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For additional SmartCare information, please reference: </a:t>
            </a:r>
            <a:endParaRPr lang="en-US" u="sng"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 u="sng">
                <a:ea typeface="+mn-lt"/>
                <a:cs typeface="+mn-lt"/>
                <a:hlinkClick r:id="rId6"/>
              </a:rPr>
              <a:t>SmartCare and Payment Reform Quick Reference Memo</a:t>
            </a:r>
            <a:r>
              <a:rPr lang="en-US">
                <a:ea typeface="+mn-lt"/>
                <a:cs typeface="+mn-lt"/>
              </a:rPr>
              <a:t> </a:t>
            </a:r>
            <a:endParaRPr lang="en-US" u="sng"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>
                <a:ea typeface="+mn-lt"/>
                <a:cs typeface="+mn-lt"/>
                <a:hlinkClick r:id="rId7"/>
              </a:rPr>
              <a:t>SmartCare FAQ page</a:t>
            </a:r>
            <a:endParaRPr lang="en-US" u="sng"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>
                <a:ea typeface="+mn-lt"/>
                <a:cs typeface="+mn-lt"/>
                <a:hlinkClick r:id="rId8"/>
              </a:rPr>
              <a:t>SmartCare or Payment Reform Reference Guide</a:t>
            </a:r>
            <a:endParaRPr lang="en-US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2531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874C0A-8FA1-7C71-7BE4-94E6931A239C}"/>
              </a:ext>
            </a:extLst>
          </p:cNvPr>
          <p:cNvSpPr txBox="1"/>
          <p:nvPr/>
        </p:nvSpPr>
        <p:spPr>
          <a:xfrm>
            <a:off x="76019" y="169682"/>
            <a:ext cx="9587174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>
                <a:solidFill>
                  <a:schemeClr val="bg1">
                    <a:lumMod val="65000"/>
                  </a:schemeClr>
                </a:solidFill>
              </a:rPr>
              <a:t>Have recommendations on how we can better support you via the SmartCare program? </a:t>
            </a:r>
            <a:endParaRPr lang="en-US">
              <a:solidFill>
                <a:schemeClr val="bg1">
                  <a:lumMod val="65000"/>
                </a:schemeClr>
              </a:solidFill>
              <a:ea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2DACEF-5271-1C0D-A5ED-369251213DF7}"/>
              </a:ext>
            </a:extLst>
          </p:cNvPr>
          <p:cNvSpPr txBox="1"/>
          <p:nvPr/>
        </p:nvSpPr>
        <p:spPr>
          <a:xfrm>
            <a:off x="291395" y="1553488"/>
            <a:ext cx="11307841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>
                <a:ea typeface="+mn-lt"/>
                <a:cs typeface="+mn-lt"/>
              </a:rPr>
              <a:t>Streamline continues to work on SmartCare bugs and quality issues, please report any new issues as you see them.</a:t>
            </a:r>
            <a:endParaRPr lang="en-US" dirty="0">
              <a:ea typeface="+mn-lt"/>
              <a:cs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Report bugs to: </a:t>
            </a:r>
            <a:r>
              <a:rPr lang="en-US" dirty="0">
                <a:hlinkClick r:id="rId2"/>
              </a:rPr>
              <a:t>HIS@acgov.org, Help Desk ACBH,  Problem Reporting</a:t>
            </a:r>
            <a:endParaRPr lang="en-US" dirty="0">
              <a:ea typeface="Calibri" panose="020F0502020204030204"/>
              <a:cs typeface="Calibri" panose="020F0502020204030204"/>
              <a:hlinkClick r:id="rId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en-US" dirty="0">
                <a:ea typeface="Calibri" panose="020F0502020204030204"/>
                <a:cs typeface="Calibri" panose="020F0502020204030204"/>
              </a:rPr>
              <a:t>For general questions and queries, please contact the SmartCare team.</a:t>
            </a:r>
          </a:p>
          <a:p>
            <a:r>
              <a:rPr lang="en-US" dirty="0">
                <a:cs typeface="Calibri" panose="020F0502020204030204"/>
              </a:rPr>
              <a:t> </a:t>
            </a:r>
            <a:r>
              <a:rPr lang="en-US" dirty="0">
                <a:solidFill>
                  <a:srgbClr val="0563C1"/>
                </a:solidFill>
                <a:cs typeface="Calibri" panose="020F0502020204030204"/>
                <a:hlinkClick r:id="rId3"/>
              </a:rPr>
              <a:t>ACBH Smart Care</a:t>
            </a:r>
            <a:endParaRPr lang="en-US" dirty="0">
              <a:cs typeface="Calibri"/>
            </a:endParaRPr>
          </a:p>
          <a:p>
            <a:endParaRPr lang="en-US" b="1" dirty="0">
              <a:ea typeface="Calibri" panose="020F0502020204030204"/>
              <a:cs typeface="Calibri" panose="020F0502020204030204"/>
            </a:endParaRPr>
          </a:p>
          <a:p>
            <a:r>
              <a:rPr lang="en-US" b="1" dirty="0">
                <a:ea typeface="Calibri" panose="020F0502020204030204"/>
                <a:cs typeface="Calibri" panose="020F0502020204030204"/>
              </a:rPr>
              <a:t>What types of feedback is most helpful? </a:t>
            </a:r>
            <a:endParaRPr lang="en-US" dirty="0"/>
          </a:p>
          <a:p>
            <a:r>
              <a:rPr lang="en-US" b="1" dirty="0">
                <a:solidFill>
                  <a:srgbClr val="0070C0"/>
                </a:solidFill>
                <a:cs typeface="Calibri" panose="020F0502020204030204"/>
              </a:rPr>
              <a:t>The SmartCare implementation team is focused on ensuring that the application is working as designed.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0070C0"/>
                </a:solidFill>
                <a:cs typeface="Calibri" panose="020F0502020204030204"/>
              </a:rPr>
              <a:t>Problem Description: Provide a brief description of the problem you want to fix, including the rationale.  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0070C0"/>
                </a:solidFill>
                <a:cs typeface="Calibri" panose="020F0502020204030204"/>
              </a:rPr>
              <a:t>Provide screen shoot(s).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0070C0"/>
                </a:solidFill>
                <a:cs typeface="Calibri" panose="020F0502020204030204"/>
              </a:rPr>
              <a:t>Date &amp; time issue occurred.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0070C0"/>
                </a:solidFill>
                <a:ea typeface="Calibri" panose="020F0502020204030204"/>
                <a:cs typeface="Calibri" panose="020F0502020204030204"/>
              </a:rPr>
              <a:t>Impact </a:t>
            </a:r>
            <a:r>
              <a:rPr lang="en-US">
                <a:solidFill>
                  <a:srgbClr val="0070C0"/>
                </a:solidFill>
                <a:ea typeface="Calibri" panose="020F0502020204030204"/>
                <a:cs typeface="Calibri" panose="020F0502020204030204"/>
              </a:rPr>
              <a:t>of issue.</a:t>
            </a:r>
            <a:endParaRPr lang="en-US" dirty="0">
              <a:solidFill>
                <a:srgbClr val="0070C0"/>
              </a:solidFill>
              <a:ea typeface="Calibri" panose="020F0502020204030204"/>
              <a:cs typeface="Calibri" panose="020F0502020204030204"/>
            </a:endParaRPr>
          </a:p>
          <a:p>
            <a:endParaRPr lang="en-US" dirty="0">
              <a:ea typeface="Calibri" panose="020F0502020204030204"/>
              <a:cs typeface="Calibri" panose="020F0502020204030204"/>
            </a:endParaRPr>
          </a:p>
          <a:p>
            <a:endParaRPr lang="en-US" dirty="0">
              <a:ea typeface="Calibri" panose="020F0502020204030204"/>
              <a:cs typeface="Calibri" panose="020F0502020204030204"/>
            </a:endParaRPr>
          </a:p>
        </p:txBody>
      </p:sp>
      <p:pic>
        <p:nvPicPr>
          <p:cNvPr id="7" name="Picture 2" descr="A picture containing bottle, indoor&#10;&#10;Description automatically generated">
            <a:extLst>
              <a:ext uri="{FF2B5EF4-FFF2-40B4-BE49-F238E27FC236}">
                <a16:creationId xmlns:a16="http://schemas.microsoft.com/office/drawing/2014/main" id="{09A65A46-816F-E326-03ED-91F7889A89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7714" y="189385"/>
            <a:ext cx="184785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9856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0A513-6C83-8E73-20A6-9D5E91AE4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188910"/>
          </a:xfrm>
        </p:spPr>
        <p:txBody>
          <a:bodyPr/>
          <a:lstStyle/>
          <a:p>
            <a:r>
              <a:rPr lang="en-US"/>
              <a:t>Questions?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9309D-8F55-C260-1B07-F609132FF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026" y="3643471"/>
            <a:ext cx="10515600" cy="63176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Please type your questions into the chat window.</a:t>
            </a: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5269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610243DE3AF24482B2248291969EF2" ma:contentTypeVersion="13" ma:contentTypeDescription="Create a new document." ma:contentTypeScope="" ma:versionID="84585f45efc17325e684a99c776584c7">
  <xsd:schema xmlns:xsd="http://www.w3.org/2001/XMLSchema" xmlns:xs="http://www.w3.org/2001/XMLSchema" xmlns:p="http://schemas.microsoft.com/office/2006/metadata/properties" xmlns:ns2="ddf45513-1b95-478c-b7c0-f612c02f34cd" xmlns:ns3="ae021b71-fe6d-4841-824f-55092a9004ee" targetNamespace="http://schemas.microsoft.com/office/2006/metadata/properties" ma:root="true" ma:fieldsID="795002a111d9ff4e1b8da3c82b14f180" ns2:_="" ns3:_="">
    <xsd:import namespace="ddf45513-1b95-478c-b7c0-f612c02f34cd"/>
    <xsd:import namespace="ae021b71-fe6d-4841-824f-55092a9004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f45513-1b95-478c-b7c0-f612c02f34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3c8d1cdd-3923-4231-8a1f-65b78c5754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021b71-fe6d-4841-824f-55092a9004e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3" nillable="true" ma:displayName="Taxonomy Catch All Column" ma:hidden="true" ma:list="{4a77822c-7504-45cd-8098-85195b754df8}" ma:internalName="TaxCatchAll" ma:showField="CatchAllData" ma:web="ae021b71-fe6d-4841-824f-55092a9004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CBBD30-C031-47CF-8105-E67549D4B8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f45513-1b95-478c-b7c0-f612c02f34cd"/>
    <ds:schemaRef ds:uri="ae021b71-fe6d-4841-824f-55092a9004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115F207-9F20-4487-8454-15244A4274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693</Words>
  <Application>Microsoft Office PowerPoint</Application>
  <PresentationFormat>Widescreen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Arial,Sans-Serif</vt:lpstr>
      <vt:lpstr>Calibri</vt:lpstr>
      <vt:lpstr>Calibri Light</vt:lpstr>
      <vt:lpstr>Office Theme</vt:lpstr>
      <vt:lpstr>SmartCare Project Update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MacMillan, Tom, ACBH</dc:creator>
  <cp:lastModifiedBy>Hernandez, Diana, ACBH</cp:lastModifiedBy>
  <cp:revision>2</cp:revision>
  <dcterms:created xsi:type="dcterms:W3CDTF">2023-09-14T22:21:18Z</dcterms:created>
  <dcterms:modified xsi:type="dcterms:W3CDTF">2023-12-21T22:35:48Z</dcterms:modified>
</cp:coreProperties>
</file>